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76" r:id="rId3"/>
    <p:sldId id="284" r:id="rId4"/>
    <p:sldId id="292" r:id="rId5"/>
    <p:sldId id="293" r:id="rId6"/>
    <p:sldId id="281" r:id="rId7"/>
    <p:sldId id="288" r:id="rId8"/>
    <p:sldId id="289" r:id="rId9"/>
    <p:sldId id="290" r:id="rId10"/>
    <p:sldId id="277" r:id="rId11"/>
    <p:sldId id="282" r:id="rId12"/>
    <p:sldId id="28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22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DUKYOON" initials="D" lastIdx="1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6A0"/>
    <a:srgbClr val="96CDDD"/>
    <a:srgbClr val="F4FAFB"/>
    <a:srgbClr val="EAF5F8"/>
    <a:srgbClr val="E5E5DE"/>
    <a:srgbClr val="DE5644"/>
    <a:srgbClr val="DF9490"/>
    <a:srgbClr val="FCF4F4"/>
    <a:srgbClr val="FBEDEB"/>
    <a:srgbClr val="F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2022-11-29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11674" y="1037549"/>
            <a:ext cx="278767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발전을 추구하며</a:t>
            </a:r>
            <a:endParaRPr lang="en-US" altLang="ko-KR" sz="2000" spc="-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	</a:t>
            </a:r>
            <a:r>
              <a:rPr lang="ko-KR" altLang="en-US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성장하는</a:t>
            </a:r>
            <a:r>
              <a:rPr lang="en-US" altLang="ko-KR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ko-KR" altLang="en-US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개발자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1530919" cy="1096321"/>
            <a:chOff x="752475" y="4362449"/>
            <a:chExt cx="1530919" cy="10872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907350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Hong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Jae Min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306498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+82 010 </a:t>
              </a:r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5417 5563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53091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dheldh20@gmail.com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843230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1998. 01. 24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7848479" y="828365"/>
            <a:ext cx="53064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Projects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4715861" y="3142110"/>
            <a:ext cx="79353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Qualification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45893B0-8992-4191-8194-3BAAAC37B051}"/>
              </a:ext>
            </a:extLst>
          </p:cNvPr>
          <p:cNvGrpSpPr/>
          <p:nvPr/>
        </p:nvGrpSpPr>
        <p:grpSpPr>
          <a:xfrm>
            <a:off x="4736638" y="3506982"/>
            <a:ext cx="1909330" cy="418329"/>
            <a:chOff x="4411802" y="997326"/>
            <a:chExt cx="1909330" cy="41832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53B34-4211-43E7-89EA-2539F5BF05CD}"/>
                </a:ext>
              </a:extLst>
            </p:cNvPr>
            <p:cNvSpPr txBox="1"/>
            <p:nvPr/>
          </p:nvSpPr>
          <p:spPr>
            <a:xfrm>
              <a:off x="5096335" y="997326"/>
              <a:ext cx="702166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2021.02.21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5A8E07-9D80-4437-8AA2-0BB800E3239B}"/>
                </a:ext>
              </a:extLst>
            </p:cNvPr>
            <p:cNvGrpSpPr/>
            <p:nvPr/>
          </p:nvGrpSpPr>
          <p:grpSpPr>
            <a:xfrm>
              <a:off x="4411802" y="997326"/>
              <a:ext cx="1909330" cy="418329"/>
              <a:chOff x="4630877" y="820398"/>
              <a:chExt cx="1909330" cy="418329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893665-3AC0-4458-B3B1-5A4C632F7E77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421641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OPIC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C83262-D7B9-4B4B-831F-AEAFBC32D58C}"/>
                  </a:ext>
                </a:extLst>
              </p:cNvPr>
              <p:cNvSpPr txBox="1"/>
              <p:nvPr/>
            </p:nvSpPr>
            <p:spPr>
              <a:xfrm>
                <a:off x="6233982" y="1048487"/>
                <a:ext cx="306225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IM1</a:t>
                </a:r>
                <a:endPara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5469D6-9365-46C0-8241-E7E96363F09C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50499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TOEIC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852408"/>
            <a:ext cx="5049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Activity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BE489A0-11E5-4681-8D88-D2A3ED1A3FB6}"/>
              </a:ext>
            </a:extLst>
          </p:cNvPr>
          <p:cNvGrpSpPr/>
          <p:nvPr/>
        </p:nvGrpSpPr>
        <p:grpSpPr>
          <a:xfrm>
            <a:off x="4774385" y="1217280"/>
            <a:ext cx="1906021" cy="409760"/>
            <a:chOff x="4630877" y="820398"/>
            <a:chExt cx="1906021" cy="40976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F56DAC-1AC8-4721-8446-4EC882B8D3E9}"/>
                </a:ext>
              </a:extLst>
            </p:cNvPr>
            <p:cNvSpPr txBox="1"/>
            <p:nvPr/>
          </p:nvSpPr>
          <p:spPr>
            <a:xfrm>
              <a:off x="4630877" y="1039918"/>
              <a:ext cx="137542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(2022.01~2022.11)</a:t>
              </a:r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630877" y="820398"/>
              <a:ext cx="1906021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ko-KR" altLang="en-US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삼성 청년 소프트웨어 아카데미</a:t>
              </a:r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4792581" y="3422770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133068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4715861" y="1941446"/>
            <a:ext cx="8143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Education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4754957" y="2279864"/>
            <a:ext cx="1796923" cy="592780"/>
            <a:chOff x="4430121" y="970872"/>
            <a:chExt cx="1796923" cy="59278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146570" y="1373412"/>
              <a:ext cx="1080474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2013.03~2016.02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30121" y="970872"/>
              <a:ext cx="1796923" cy="587213"/>
              <a:chOff x="4649196" y="793944"/>
              <a:chExt cx="1796923" cy="587213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49196" y="793944"/>
                <a:ext cx="750256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아주대학교</a:t>
                </a:r>
                <a:endParaRPr lang="en-US" altLang="ko-KR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</a:t>
                </a:r>
                <a:r>
                  <a:rPr lang="ko-KR" altLang="en-US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전자공학</a:t>
                </a:r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)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43202" y="887802"/>
                <a:ext cx="110291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2016.03~2022.02</a:t>
                </a:r>
                <a:endPara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85981" y="1190917"/>
                <a:ext cx="622016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 dirty="0" err="1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창현고교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7925199" y="110902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4792581" y="222210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80668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인적사항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>
            <p:custDataLst>
              <p:custData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8428" r="2275" b="15268"/>
          <a:stretch/>
        </p:blipFill>
        <p:spPr>
          <a:xfrm>
            <a:off x="750869" y="1801865"/>
            <a:ext cx="2493592" cy="2733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6574718" y="2378023"/>
            <a:ext cx="916968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경기도 수원시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6551868" y="2682404"/>
            <a:ext cx="916968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경기도 수원시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2653B34-4211-43E7-89EA-2539F5BF05CD}"/>
              </a:ext>
            </a:extLst>
          </p:cNvPr>
          <p:cNvSpPr txBox="1"/>
          <p:nvPr/>
        </p:nvSpPr>
        <p:spPr>
          <a:xfrm>
            <a:off x="6339743" y="3506982"/>
            <a:ext cx="325461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865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653B34-4211-43E7-89EA-2539F5BF05CD}"/>
              </a:ext>
            </a:extLst>
          </p:cNvPr>
          <p:cNvSpPr txBox="1"/>
          <p:nvPr/>
        </p:nvSpPr>
        <p:spPr>
          <a:xfrm>
            <a:off x="5421171" y="3730909"/>
            <a:ext cx="702166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2021.07.11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15113" y="3219416"/>
            <a:ext cx="942616" cy="553441"/>
            <a:chOff x="4411802" y="997326"/>
            <a:chExt cx="942616" cy="55344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4411802" y="1206639"/>
              <a:ext cx="870731" cy="344128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22.07.05~</a:t>
              </a:r>
            </a:p>
            <a:p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22.08.19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E6AE51-6289-4616-926E-198AEDB7BA49}"/>
                </a:ext>
              </a:extLst>
            </p:cNvPr>
            <p:cNvSpPr txBox="1"/>
            <p:nvPr/>
          </p:nvSpPr>
          <p:spPr>
            <a:xfrm>
              <a:off x="4411802" y="997326"/>
              <a:ext cx="942616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We See Play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8857729" y="3225649"/>
            <a:ext cx="164883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OpenVidu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웹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화상 게임 서비스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7915113" y="2419266"/>
            <a:ext cx="930261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22.08.22~</a:t>
            </a:r>
            <a:endParaRPr lang="en-US" altLang="ko-KR" sz="1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22.10.07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8E6AE51-6289-4616-926E-198AEDB7BA49}"/>
              </a:ext>
            </a:extLst>
          </p:cNvPr>
          <p:cNvSpPr txBox="1"/>
          <p:nvPr/>
        </p:nvSpPr>
        <p:spPr>
          <a:xfrm>
            <a:off x="7938274" y="2229026"/>
            <a:ext cx="543469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b="1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MaFya</a:t>
            </a:r>
            <a:endParaRPr lang="en-US" altLang="ko-KR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8785845" y="2242362"/>
            <a:ext cx="1793480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인공지능을 통한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간편한 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출석 및 출결을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지원하는 서비스 시스템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7915113" y="1435979"/>
            <a:ext cx="930261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22.10.10~</a:t>
            </a:r>
          </a:p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22.11.25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E6AE51-6289-4616-926E-198AEDB7BA49}"/>
              </a:ext>
            </a:extLst>
          </p:cNvPr>
          <p:cNvSpPr txBox="1"/>
          <p:nvPr/>
        </p:nvSpPr>
        <p:spPr>
          <a:xfrm>
            <a:off x="7938274" y="1245739"/>
            <a:ext cx="620413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b="1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Ollenge</a:t>
            </a:r>
            <a:endParaRPr lang="en-US" altLang="ko-KR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8741491" y="1259075"/>
            <a:ext cx="1837833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갓생을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살기 위한 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이용자들이</a:t>
            </a:r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도전과제를</a:t>
            </a:r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이미지를 통해 인증해 나가는 서비스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715861" y="4348328"/>
            <a:ext cx="5937770" cy="1944309"/>
            <a:chOff x="4708005" y="4394187"/>
            <a:chExt cx="5937770" cy="194430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BC1A76D-C12E-4A13-A389-16DE65DCEE8F}"/>
                </a:ext>
              </a:extLst>
            </p:cNvPr>
            <p:cNvGrpSpPr/>
            <p:nvPr/>
          </p:nvGrpSpPr>
          <p:grpSpPr>
            <a:xfrm>
              <a:off x="5551170" y="5206488"/>
              <a:ext cx="5094605" cy="194818"/>
              <a:chOff x="5504449" y="4992695"/>
              <a:chExt cx="5094605" cy="194818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FD49EAD7-4A54-4D36-B64C-9DB8696A6F70}"/>
                  </a:ext>
                </a:extLst>
              </p:cNvPr>
              <p:cNvSpPr/>
              <p:nvPr/>
            </p:nvSpPr>
            <p:spPr>
              <a:xfrm>
                <a:off x="5518887" y="4992695"/>
                <a:ext cx="5080167" cy="18757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08BC27-AA73-449C-864C-E177E72F4643}"/>
                  </a:ext>
                </a:extLst>
              </p:cNvPr>
              <p:cNvSpPr/>
              <p:nvPr/>
            </p:nvSpPr>
            <p:spPr>
              <a:xfrm rot="10800000" flipH="1" flipV="1">
                <a:off x="5504449" y="4999935"/>
                <a:ext cx="2696016" cy="18757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2BD120E-3AC2-4D86-89F6-490E5D0AEBE9}"/>
                </a:ext>
              </a:extLst>
            </p:cNvPr>
            <p:cNvGrpSpPr/>
            <p:nvPr/>
          </p:nvGrpSpPr>
          <p:grpSpPr>
            <a:xfrm>
              <a:off x="5551167" y="4890627"/>
              <a:ext cx="5094607" cy="193462"/>
              <a:chOff x="5362573" y="4760429"/>
              <a:chExt cx="3360948" cy="253940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026522B9-B9C9-4290-AA1B-A98F046365EA}"/>
                  </a:ext>
                </a:extLst>
              </p:cNvPr>
              <p:cNvSpPr/>
              <p:nvPr/>
            </p:nvSpPr>
            <p:spPr>
              <a:xfrm>
                <a:off x="5372099" y="4763383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E8786B71-EA1A-4BFE-9802-5A880B052940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9"/>
                <a:ext cx="2609852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7859144-CAE2-450E-BA29-504A16636FE3}"/>
                </a:ext>
              </a:extLst>
            </p:cNvPr>
            <p:cNvSpPr txBox="1"/>
            <p:nvPr/>
          </p:nvSpPr>
          <p:spPr>
            <a:xfrm>
              <a:off x="4750714" y="4855524"/>
              <a:ext cx="54026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Python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A180D77-A91D-4AC1-8505-6319947249A0}"/>
                </a:ext>
              </a:extLst>
            </p:cNvPr>
            <p:cNvSpPr txBox="1"/>
            <p:nvPr/>
          </p:nvSpPr>
          <p:spPr>
            <a:xfrm>
              <a:off x="4750714" y="5181495"/>
              <a:ext cx="545071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C/C++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F17F1EB-4B30-4ABF-BE33-B6D8FD1896DF}"/>
                </a:ext>
              </a:extLst>
            </p:cNvPr>
            <p:cNvGrpSpPr/>
            <p:nvPr/>
          </p:nvGrpSpPr>
          <p:grpSpPr>
            <a:xfrm>
              <a:off x="4708005" y="4394187"/>
              <a:ext cx="5937770" cy="280660"/>
              <a:chOff x="4857230" y="1354010"/>
              <a:chExt cx="5937770" cy="28066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9D462A-E7F3-4C9B-8A57-D559C1291E7B}"/>
                  </a:ext>
                </a:extLst>
              </p:cNvPr>
              <p:cNvSpPr txBox="1"/>
              <p:nvPr/>
            </p:nvSpPr>
            <p:spPr>
              <a:xfrm>
                <a:off x="4857230" y="1354010"/>
                <a:ext cx="110772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Skills &amp; Ability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614C50D-724C-4716-AF64-AAF9F6CFC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634670"/>
                <a:ext cx="586105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8841C22-4E72-4798-8581-AFF1B3E25678}"/>
                </a:ext>
              </a:extLst>
            </p:cNvPr>
            <p:cNvGrpSpPr/>
            <p:nvPr/>
          </p:nvGrpSpPr>
          <p:grpSpPr>
            <a:xfrm>
              <a:off x="5551168" y="5830057"/>
              <a:ext cx="5094605" cy="194837"/>
              <a:chOff x="5362574" y="4758613"/>
              <a:chExt cx="3360947" cy="255745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B3E90725-E124-4B6D-9130-AA0B702826CF}"/>
                  </a:ext>
                </a:extLst>
              </p:cNvPr>
              <p:cNvSpPr/>
              <p:nvPr/>
            </p:nvSpPr>
            <p:spPr>
              <a:xfrm>
                <a:off x="5372099" y="4763393"/>
                <a:ext cx="3351422" cy="24621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815EB222-DC34-45E3-804A-368EFF6C1083}"/>
                  </a:ext>
                </a:extLst>
              </p:cNvPr>
              <p:cNvSpPr/>
              <p:nvPr/>
            </p:nvSpPr>
            <p:spPr>
              <a:xfrm rot="10800000" flipH="1" flipV="1">
                <a:off x="5362574" y="4758613"/>
                <a:ext cx="868205" cy="25574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EB1855F-03CB-4E95-9FDB-449742352D64}"/>
                </a:ext>
              </a:extLst>
            </p:cNvPr>
            <p:cNvGrpSpPr/>
            <p:nvPr/>
          </p:nvGrpSpPr>
          <p:grpSpPr>
            <a:xfrm>
              <a:off x="5551168" y="5520094"/>
              <a:ext cx="5094605" cy="191205"/>
              <a:chOff x="5362574" y="4763403"/>
              <a:chExt cx="3360947" cy="250978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78C635D5-BFB0-4976-8C59-522670A20CC1}"/>
                  </a:ext>
                </a:extLst>
              </p:cNvPr>
              <p:cNvSpPr/>
              <p:nvPr/>
            </p:nvSpPr>
            <p:spPr>
              <a:xfrm>
                <a:off x="5372099" y="4763403"/>
                <a:ext cx="3351422" cy="24621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1DC8721-283B-40B7-BD17-57446832AF71}"/>
                  </a:ext>
                </a:extLst>
              </p:cNvPr>
              <p:cNvSpPr/>
              <p:nvPr/>
            </p:nvSpPr>
            <p:spPr>
              <a:xfrm rot="10800000" flipH="1" flipV="1">
                <a:off x="5362574" y="4768145"/>
                <a:ext cx="1900389" cy="24623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2C209B7-B2D5-41EF-BCFC-5E0DAD13E26B}"/>
                </a:ext>
              </a:extLst>
            </p:cNvPr>
            <p:cNvSpPr txBox="1"/>
            <p:nvPr/>
          </p:nvSpPr>
          <p:spPr>
            <a:xfrm>
              <a:off x="4750714" y="5507466"/>
              <a:ext cx="74544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JavaScript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50714" y="5824645"/>
              <a:ext cx="386375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Java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6" name="사각형: 둥근 모서리 168">
              <a:extLst>
                <a:ext uri="{FF2B5EF4-FFF2-40B4-BE49-F238E27FC236}">
                  <a16:creationId xmlns:a16="http://schemas.microsoft.com/office/drawing/2014/main" id="{B3E90725-E124-4B6D-9130-AA0B702826CF}"/>
                </a:ext>
              </a:extLst>
            </p:cNvPr>
            <p:cNvSpPr/>
            <p:nvPr/>
          </p:nvSpPr>
          <p:spPr>
            <a:xfrm>
              <a:off x="5565606" y="6150920"/>
              <a:ext cx="5080167" cy="1875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77" name="사각형: 둥근 모서리 169">
              <a:extLst>
                <a:ext uri="{FF2B5EF4-FFF2-40B4-BE49-F238E27FC236}">
                  <a16:creationId xmlns:a16="http://schemas.microsoft.com/office/drawing/2014/main" id="{815EB222-DC34-45E3-804A-368EFF6C1083}"/>
                </a:ext>
              </a:extLst>
            </p:cNvPr>
            <p:cNvSpPr/>
            <p:nvPr/>
          </p:nvSpPr>
          <p:spPr>
            <a:xfrm rot="10800000" flipH="1" flipV="1">
              <a:off x="5551166" y="6147282"/>
              <a:ext cx="1832870" cy="19121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tx1"/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41921" y="6133083"/>
              <a:ext cx="843230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SQL(</a:t>
              </a:r>
              <a:r>
                <a:rPr lang="en-US" altLang="ko-KR" sz="10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MySql</a:t>
              </a:r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BCE6B3D-6560-4D12-99D5-14CEE6749722}"/>
              </a:ext>
            </a:extLst>
          </p:cNvPr>
          <p:cNvSpPr txBox="1"/>
          <p:nvPr/>
        </p:nvSpPr>
        <p:spPr>
          <a:xfrm>
            <a:off x="949084" y="5775031"/>
            <a:ext cx="228753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https://github.com/fkeldh2089/TIL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33390" y="1850045"/>
            <a:ext cx="773609" cy="2056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FastAPI</a:t>
            </a:r>
            <a:endParaRPr lang="ko-KR" altLang="en-US" sz="1100" b="1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549592" y="1843245"/>
            <a:ext cx="773609" cy="205629"/>
          </a:xfrm>
          <a:prstGeom prst="rect">
            <a:avLst/>
          </a:prstGeom>
          <a:solidFill>
            <a:schemeClr val="accent2"/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R•N</a:t>
            </a:r>
            <a:endParaRPr lang="ko-KR" altLang="en-US" sz="1100" b="1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925199" y="2854982"/>
            <a:ext cx="773609" cy="2056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Flask</a:t>
            </a:r>
            <a:endParaRPr lang="ko-KR" altLang="en-US" sz="1100" b="1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706999" y="2854859"/>
            <a:ext cx="773609" cy="205629"/>
          </a:xfrm>
          <a:prstGeom prst="rect">
            <a:avLst/>
          </a:prstGeom>
          <a:solidFill>
            <a:schemeClr val="accent2"/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React</a:t>
            </a:r>
            <a:endParaRPr lang="ko-KR" altLang="en-US" sz="1100" b="1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741491" y="1850006"/>
            <a:ext cx="773609" cy="205629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OpenCV</a:t>
            </a:r>
            <a:endParaRPr lang="ko-KR" altLang="en-US" sz="1100" b="1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925200" y="3859058"/>
            <a:ext cx="702398" cy="205629"/>
          </a:xfrm>
          <a:prstGeom prst="rect">
            <a:avLst/>
          </a:prstGeom>
          <a:solidFill>
            <a:schemeClr val="accent2"/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Vue3</a:t>
            </a:r>
            <a:endParaRPr lang="ko-KR" altLang="en-US" sz="1100" b="1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655391" y="3855915"/>
            <a:ext cx="894201" cy="205629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softEdge rad="12700"/>
          </a:effectLst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100" b="1" spc="-3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OpenVidu</a:t>
            </a:r>
            <a:endParaRPr lang="ko-KR" altLang="en-US" sz="1100" b="1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9F5AF9-85A1-4AB1-A415-B566DEF9AF35}"/>
              </a:ext>
            </a:extLst>
          </p:cNvPr>
          <p:cNvSpPr txBox="1"/>
          <p:nvPr/>
        </p:nvSpPr>
        <p:spPr>
          <a:xfrm>
            <a:off x="4763014" y="6401759"/>
            <a:ext cx="556293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Jira/</a:t>
            </a:r>
            <a:r>
              <a:rPr lang="en-US" altLang="ko-KR" sz="1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Git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5" name="사각형: 둥근 모서리 168">
            <a:extLst>
              <a:ext uri="{FF2B5EF4-FFF2-40B4-BE49-F238E27FC236}">
                <a16:creationId xmlns:a16="http://schemas.microsoft.com/office/drawing/2014/main" id="{B3E90725-E124-4B6D-9130-AA0B702826CF}"/>
              </a:ext>
            </a:extLst>
          </p:cNvPr>
          <p:cNvSpPr/>
          <p:nvPr/>
        </p:nvSpPr>
        <p:spPr>
          <a:xfrm>
            <a:off x="5565606" y="6409367"/>
            <a:ext cx="5080167" cy="18757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6" name="사각형: 둥근 모서리 169">
            <a:extLst>
              <a:ext uri="{FF2B5EF4-FFF2-40B4-BE49-F238E27FC236}">
                <a16:creationId xmlns:a16="http://schemas.microsoft.com/office/drawing/2014/main" id="{815EB222-DC34-45E3-804A-368EFF6C1083}"/>
              </a:ext>
            </a:extLst>
          </p:cNvPr>
          <p:cNvSpPr/>
          <p:nvPr/>
        </p:nvSpPr>
        <p:spPr>
          <a:xfrm rot="10800000" flipH="1" flipV="1">
            <a:off x="5551165" y="6405728"/>
            <a:ext cx="5102463" cy="2089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tx1"/>
              </a:gs>
              <a:gs pos="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9550" y="4144850"/>
            <a:ext cx="4680000" cy="2693979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9550" y="1200951"/>
            <a:ext cx="4680000" cy="2693979"/>
          </a:xfrm>
          <a:prstGeom prst="rect">
            <a:avLst/>
          </a:prstGeom>
          <a:effectLst>
            <a:softEdge rad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19550" y="4256805"/>
            <a:ext cx="1066048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Liar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Game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19550" y="1434963"/>
            <a:ext cx="1145557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Main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Page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583034" y="104258"/>
            <a:ext cx="1949302" cy="88273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We See Play</a:t>
            </a:r>
          </a:p>
          <a:p>
            <a:r>
              <a:rPr lang="ko-KR" altLang="en-US" sz="20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 화상 게임 서비스 </a:t>
            </a:r>
            <a:endParaRPr lang="en-US" altLang="ko-KR" sz="2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4179251"/>
            <a:ext cx="4702965" cy="2498564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화상 정보를 이용한 게임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 smtClean="0"/>
              <a:t>Liar Game, Call My Name</a:t>
            </a:r>
            <a:r>
              <a:rPr lang="ko-KR" altLang="en-US" sz="1600" dirty="0" smtClean="0"/>
              <a:t>과 같은 심리 추리 게임을 먼 거리에서 문자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음성 뿐만 아니라 화상 정보들을 통해 같은 공간에서 플레이 하는 것과 같은 경험을 제공</a:t>
            </a:r>
            <a:endParaRPr lang="en-US" altLang="ko-KR" sz="1600" dirty="0" smtClean="0"/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 눈에 들어오는 </a:t>
            </a:r>
            <a:r>
              <a:rPr lang="en-US" altLang="ko-KR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UI</a:t>
            </a: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게임에 익숙하지 않는 사람들도 쉽게 참여할 수 있도록 설계한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UI/UX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83034" y="4025988"/>
            <a:ext cx="11307074" cy="8157"/>
          </a:xfrm>
          <a:prstGeom prst="line">
            <a:avLst/>
          </a:prstGeom>
          <a:ln w="3175" cap="rnd">
            <a:solidFill>
              <a:srgbClr val="7F7F7F">
                <a:alpha val="64000"/>
              </a:srgb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서비스 설명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1778541"/>
            <a:ext cx="4811212" cy="114434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비대면 환경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Covid-19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와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같은 전염병으로 인한 제약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물리적으로 먼 거리에 있는 이유로 얼굴을 보지 못하는 사용자들 끼리  얼굴을 보며 이야기 할 수 있는 서비스 제작</a:t>
            </a:r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8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583034" y="104258"/>
            <a:ext cx="1949302" cy="88273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We See </a:t>
            </a:r>
            <a:r>
              <a:rPr lang="en-US" altLang="ko-KR" sz="35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Play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z="20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 화상 게임 서비스 </a:t>
            </a:r>
            <a:endParaRPr lang="en-US" altLang="ko-KR" sz="2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담당 업무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351290" y="1636697"/>
            <a:ext cx="4788564" cy="389894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OpenVidu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활용한 화상 </a:t>
            </a:r>
            <a:r>
              <a:rPr lang="ko-KR" altLang="en-US" sz="1600" b="1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채팅구현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화상통화를 간단하게 구현하기 위하여 </a:t>
            </a:r>
            <a:r>
              <a:rPr lang="en-US" altLang="ko-KR" sz="1600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OpenVIdu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사용</a:t>
            </a:r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게임 </a:t>
            </a:r>
            <a:r>
              <a:rPr lang="ko-KR" altLang="en-US" sz="1600" b="1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로직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설계 및 구현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먼저 각 게임의 룰에 따라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Flow Chart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구성한 후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en-US" altLang="ko-KR" sz="1600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OpenVidu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의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Socket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활용하여 실시간 게임을 구현</a:t>
            </a:r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Vue3 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화면 구성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JavaScript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프레임 워크 중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Angular, React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비해 가볍고 복잡도가 낮은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Vue3, Composition </a:t>
            </a:r>
            <a:r>
              <a:rPr lang="en-US" altLang="ko-KR" sz="1600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Api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script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구성</a:t>
            </a:r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3" y="1636697"/>
            <a:ext cx="4787641" cy="4957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824713" y="1297482"/>
            <a:ext cx="2155384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Liar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Game Flow Chart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97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1452371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O`llenge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오늘의 </a:t>
            </a:r>
            <a:r>
              <a:rPr lang="ko-KR" altLang="en-US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챌런지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40568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 smtClean="0"/>
              <a:t> </a:t>
            </a:r>
            <a:r>
              <a:rPr lang="ko-KR" altLang="en-US" dirty="0" err="1" smtClean="0"/>
              <a:t>갓생을</a:t>
            </a:r>
            <a:r>
              <a:rPr lang="ko-KR" altLang="en-US" dirty="0" smtClean="0"/>
              <a:t> 살기 위한 이용자들이 매일매일 도전하고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이미지를 통해 인증해 나가는 서비스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84675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Project</a:t>
            </a:r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82639"/>
              </p:ext>
            </p:extLst>
          </p:nvPr>
        </p:nvGraphicFramePr>
        <p:xfrm>
          <a:off x="788602" y="2853876"/>
          <a:ext cx="3616344" cy="348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932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823412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2022.10.10~2022.11.25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React Native,</a:t>
                      </a:r>
                      <a:r>
                        <a:rPr lang="en-US" altLang="ko-KR" sz="1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 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Expo, Spring Boot,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FastAPI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OpenCV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(AKAZE),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Clarifai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AWS,</a:t>
                      </a:r>
                      <a:r>
                        <a:rPr lang="en-US" altLang="ko-KR" sz="1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 Nginx, Docker, Jenkins</a:t>
                      </a:r>
                      <a:endParaRPr lang="ko-KR" altLang="en-US" sz="11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5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(Front-end 3, Back-end 2)</a:t>
                      </a:r>
                      <a:endParaRPr lang="ko-KR" altLang="en-US" sz="1100" b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Figma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를 사용한 와이어프레임 제작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OpenCV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를 이용한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feature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matching, </a:t>
                      </a:r>
                      <a:r>
                        <a:rPr lang="en-US" altLang="ko-KR" sz="11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clarifai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를 통한 이미지 분류를 이용하여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Fast API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에 이미지 인증 시스템 구현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Fast API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를 통한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feed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CRUD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구현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활동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삼성 청년 소프트웨어 아카데미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https://www.notion.so/SSAFY-7-A501-6371edc5fa1144dcb9a6d9eaacb866fc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11" y="2130778"/>
            <a:ext cx="7151589" cy="4006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4742612" y="1176386"/>
            <a:ext cx="1684565" cy="7750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4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4360686"/>
            <a:ext cx="4702965" cy="200612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챌린지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인증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dirty="0" smtClean="0"/>
              <a:t>이미지를 통해 자신의 </a:t>
            </a:r>
            <a:r>
              <a:rPr lang="ko-KR" altLang="en-US" sz="1600" dirty="0" err="1" smtClean="0"/>
              <a:t>챌린지</a:t>
            </a:r>
            <a:r>
              <a:rPr lang="ko-KR" altLang="en-US" sz="1600" dirty="0" smtClean="0"/>
              <a:t> 수행을 인증하고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피드를</a:t>
            </a:r>
            <a:r>
              <a:rPr lang="ko-KR" altLang="en-US" sz="1600" dirty="0" smtClean="0"/>
              <a:t> 남겨 남들과 공유</a:t>
            </a:r>
            <a:endParaRPr lang="en-US" altLang="ko-KR" sz="1600" dirty="0" smtClean="0"/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피드를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통한 상호작용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피드를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통하여 서로가 </a:t>
            </a:r>
            <a:r>
              <a:rPr lang="ko-KR" altLang="en-US" sz="1600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챌린지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수행을 확인하고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댓글을 통해 소통 가능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83034" y="4025988"/>
            <a:ext cx="11307074" cy="8157"/>
          </a:xfrm>
          <a:prstGeom prst="line">
            <a:avLst/>
          </a:prstGeom>
          <a:ln w="3175" cap="rnd">
            <a:solidFill>
              <a:srgbClr val="7F7F7F">
                <a:alpha val="64000"/>
              </a:srgb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서비스 설명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2109054"/>
            <a:ext cx="4811212" cy="89812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챌린지</a:t>
            </a:r>
            <a:r>
              <a:rPr lang="en-US" altLang="ko-KR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도전과제</a:t>
            </a:r>
            <a:r>
              <a:rPr lang="en-US" altLang="ko-KR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설정하고 도전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dirty="0" smtClean="0"/>
              <a:t>사용자가 원하는 </a:t>
            </a:r>
            <a:r>
              <a:rPr lang="ko-KR" altLang="en-US" sz="1600" dirty="0" err="1" smtClean="0"/>
              <a:t>챌린지를</a:t>
            </a:r>
            <a:r>
              <a:rPr lang="ko-KR" altLang="en-US" sz="1600" dirty="0" smtClean="0"/>
              <a:t> 정하고 도전하여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점수와 배지를 획득해가는 앱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615690" y="148303"/>
            <a:ext cx="1452371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O`llenge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오늘의 </a:t>
            </a:r>
            <a:r>
              <a:rPr lang="ko-KR" altLang="en-US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챌런지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43" y="1179218"/>
            <a:ext cx="1300463" cy="274584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07" y="1198337"/>
            <a:ext cx="1291408" cy="272672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5" y="4266472"/>
            <a:ext cx="5537992" cy="25915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617" y="1179218"/>
            <a:ext cx="1302527" cy="27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351290" y="1641610"/>
            <a:ext cx="4811212" cy="443755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 </a:t>
            </a:r>
            <a:r>
              <a:rPr lang="ko-KR" altLang="en-US" sz="1600" b="1" kern="100" spc="-40" dirty="0" err="1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특징점</a:t>
            </a:r>
            <a:r>
              <a:rPr lang="ko-KR" altLang="en-US" sz="1600" b="1" kern="100" spc="-40" dirty="0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비교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openCV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 제공하는 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AKAZE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알고리즘을 통해 </a:t>
            </a:r>
            <a:r>
              <a:rPr lang="ko-KR" altLang="en-US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특징점을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추출한 후 동일한 객체가 비교되는 사진 내부에 있는지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확인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 인식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Clarifai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에서 제공하는 이미지 인식 </a:t>
            </a:r>
            <a:r>
              <a:rPr lang="en-US" altLang="ko-KR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Api</a:t>
            </a:r>
            <a:r>
              <a:rPr lang="ko-KR" altLang="en-US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활용하여 해당 이미지의 속성을 높은 순으로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반환</a:t>
            </a:r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FastAPI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이미지 처리 서버 구현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위의 이미지 처리 방식을 사용하여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사용자가 인증 사진을 업로드 하였을 경우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알맞게 촬영하였는지 판단하여 </a:t>
            </a:r>
            <a:r>
              <a:rPr lang="ko-KR" altLang="en-US" sz="1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피드를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생성하는 서버를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구현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담당 업무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66370" y="1400878"/>
            <a:ext cx="4365054" cy="5282150"/>
            <a:chOff x="5123319" y="3293681"/>
            <a:chExt cx="2837041" cy="340845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3319" y="3293681"/>
              <a:ext cx="2837041" cy="196270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0692" y="5061451"/>
              <a:ext cx="2759668" cy="16406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615690" y="148303"/>
            <a:ext cx="1452371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O`llenge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오늘의 </a:t>
            </a:r>
            <a:r>
              <a:rPr lang="ko-KR" altLang="en-US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챌런지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53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59034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 smtClean="0"/>
              <a:t> 캠을 이용한 인공지능 얼굴 인식 및 마스크 여부 판단 후 간편한 출석 체크 기능</a:t>
            </a:r>
            <a:r>
              <a:rPr lang="en-US" altLang="ko-KR" dirty="0" smtClean="0"/>
              <a:t>,</a:t>
            </a:r>
          </a:p>
          <a:p>
            <a:pPr algn="l"/>
            <a:r>
              <a:rPr lang="ko-KR" altLang="en-US" dirty="0" smtClean="0"/>
              <a:t>관리자와 학생의 출결을 지원하는 서비스 시스템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84675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Project</a:t>
            </a:r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192364"/>
              </p:ext>
            </p:extLst>
          </p:nvPr>
        </p:nvGraphicFramePr>
        <p:xfrm>
          <a:off x="788602" y="2853876"/>
          <a:ext cx="3458083" cy="314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998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589085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2022.08.22~2022.10.07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React, Spring Boot,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Gitlab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Jira, Docker</a:t>
                      </a:r>
                    </a:p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MySQL, Node AWS,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jenkins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</a:t>
                      </a:r>
                      <a:endParaRPr lang="ko-KR" altLang="en-US" sz="11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6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(Front-end 2, Back-end 4)</a:t>
                      </a:r>
                      <a:endParaRPr lang="ko-KR" altLang="en-US" sz="1100" b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Figma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를 사용한 와이어프레임 제작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티쳐블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머신을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통한 마스크 착용 여부 판단 모델 구현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react module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을 통한 전반적인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css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스타일링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데이터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크롤링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, Flask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서버 구축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활동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삼성 청년 소프트웨어 아카데미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https://www.notion.so/MaFya-a62ec8e0452f488fb4f031435261f113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590" y="2129639"/>
            <a:ext cx="6423695" cy="3933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4742612" y="1176386"/>
            <a:ext cx="1684565" cy="7750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7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4454790"/>
            <a:ext cx="4702965" cy="200612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시간과 상황에 따른 출결 처리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dirty="0" smtClean="0"/>
              <a:t>상황</a:t>
            </a:r>
            <a:r>
              <a:rPr lang="ko-KR" altLang="en-US" sz="1600" dirty="0" smtClean="0"/>
              <a:t>에 따라 </a:t>
            </a:r>
            <a:r>
              <a:rPr lang="en-US" altLang="ko-KR" sz="1600" dirty="0" smtClean="0"/>
              <a:t>(1) </a:t>
            </a:r>
            <a:r>
              <a:rPr lang="ko-KR" altLang="en-US" sz="1600" dirty="0" smtClean="0"/>
              <a:t>정상 출석 </a:t>
            </a:r>
            <a:r>
              <a:rPr lang="en-US" altLang="ko-KR" sz="1600" dirty="0" smtClean="0"/>
              <a:t>(2) </a:t>
            </a:r>
            <a:r>
              <a:rPr lang="ko-KR" altLang="en-US" sz="1600" dirty="0" smtClean="0"/>
              <a:t>지각 </a:t>
            </a:r>
            <a:r>
              <a:rPr lang="en-US" altLang="ko-KR" sz="1600" dirty="0" smtClean="0"/>
              <a:t>(3) </a:t>
            </a:r>
            <a:r>
              <a:rPr lang="ko-KR" altLang="en-US" sz="1600" dirty="0" smtClean="0"/>
              <a:t>지각 누적으로 인한 결석 </a:t>
            </a:r>
            <a:r>
              <a:rPr lang="en-US" altLang="ko-KR" sz="1600" dirty="0" smtClean="0"/>
              <a:t>(3) </a:t>
            </a:r>
            <a:r>
              <a:rPr lang="ko-KR" altLang="en-US" sz="1600" dirty="0" smtClean="0"/>
              <a:t>조퇴 </a:t>
            </a:r>
            <a:r>
              <a:rPr lang="en-US" altLang="ko-KR" sz="1600" dirty="0" smtClean="0"/>
              <a:t>(4) </a:t>
            </a:r>
            <a:r>
              <a:rPr lang="ko-KR" altLang="en-US" sz="1600" dirty="0" smtClean="0"/>
              <a:t>정상 퇴실을 분기 처리</a:t>
            </a:r>
            <a:endParaRPr lang="en-US" altLang="ko-KR" sz="1600" dirty="0" smtClean="0"/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음성과 텍스트를 이용한 안내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음성과 텍스트를 통하여 보다 쉽고 명확한 출결 과정과 결과 안내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83034" y="4025988"/>
            <a:ext cx="11307074" cy="8157"/>
          </a:xfrm>
          <a:prstGeom prst="line">
            <a:avLst/>
          </a:prstGeom>
          <a:ln w="3175" cap="rnd">
            <a:solidFill>
              <a:srgbClr val="7F7F7F">
                <a:alpha val="64000"/>
              </a:srgb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서비스 설명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1274744"/>
            <a:ext cx="4811212" cy="2498564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간편한 출석 체크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기존 삼성 청년 소프트웨어 아카데미의 간단하지 않은 출석 체크 과정을 개선하여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설치된 카메라에 얼굴을 보여주는 것으로 간단하게 출석 체크가 가능</a:t>
            </a:r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인공지능 활용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Object Detection, Face Recognition,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마스크 인식 모델을 활용하여 학생들이 빠르게 출석하는 것을 도움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19550" y="123829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56" y="1274744"/>
            <a:ext cx="5419783" cy="2697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0" y="4131228"/>
            <a:ext cx="5398849" cy="2689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652138" y="681155"/>
            <a:ext cx="91216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Function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58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652138" y="681155"/>
            <a:ext cx="786933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Service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4360686"/>
            <a:ext cx="4702965" cy="200612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관리자용 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페이지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dirty="0" smtClean="0"/>
              <a:t>직접 사용하게 되는 관리자들의 의견을 통해 구성한 페이지</a:t>
            </a:r>
            <a:endParaRPr lang="en-US" altLang="ko-KR" sz="1600" dirty="0" smtClean="0"/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다양한 키워드를 통한 검색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학생 조회 컴포넌트에서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(1)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날짜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(2) </a:t>
            </a:r>
            <a:r>
              <a:rPr lang="ko-KR" altLang="en-US" sz="1600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팀코드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(3)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반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(4)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이름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(5)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학번 을 조합하여 원하는 기록 검색 가능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83034" y="4025988"/>
            <a:ext cx="11307074" cy="8157"/>
          </a:xfrm>
          <a:prstGeom prst="line">
            <a:avLst/>
          </a:prstGeom>
          <a:ln w="3175" cap="rnd">
            <a:solidFill>
              <a:srgbClr val="7F7F7F">
                <a:alpha val="64000"/>
              </a:srgb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서비스 설명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439071" y="2109054"/>
            <a:ext cx="4811212" cy="89812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 눈에 들어오는 출결 현황</a:t>
            </a:r>
            <a:endParaRPr lang="en-US" altLang="ko-KR" sz="1600" b="1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dirty="0"/>
              <a:t>본인의 출결 현황 뿐만 아니라</a:t>
            </a:r>
            <a:r>
              <a:rPr lang="en-US" altLang="ko-KR" sz="1600" dirty="0"/>
              <a:t> </a:t>
            </a:r>
            <a:r>
              <a:rPr lang="ko-KR" altLang="en-US" sz="1600" dirty="0"/>
              <a:t>팀원의 출결을 한눈에 확인하고</a:t>
            </a:r>
            <a:r>
              <a:rPr lang="en-US" altLang="ko-KR" sz="1600" dirty="0"/>
              <a:t> SMS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전송 가능</a:t>
            </a: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19550" y="123829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50" y="1527460"/>
            <a:ext cx="4940680" cy="24401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50" y="4317238"/>
            <a:ext cx="4940680" cy="24819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59378" y="1195855"/>
            <a:ext cx="125154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Student Page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61041" y="4000967"/>
            <a:ext cx="1277003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Admin Page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0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059607" y="1260985"/>
            <a:ext cx="0" cy="5561936"/>
          </a:xfrm>
          <a:prstGeom prst="line">
            <a:avLst/>
          </a:prstGeom>
          <a:ln w="3175" cap="rnd" cmpd="thickThin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F9657D-0D49-4C5D-BD4C-FF98E872AE1C}"/>
              </a:ext>
            </a:extLst>
          </p:cNvPr>
          <p:cNvSpPr txBox="1"/>
          <p:nvPr/>
        </p:nvSpPr>
        <p:spPr>
          <a:xfrm>
            <a:off x="6351290" y="1641610"/>
            <a:ext cx="4811212" cy="423750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00" spc="-40" dirty="0" smtClea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마스크 착용 여부 판단 모델 생성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 셋을 수집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하고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(1)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정상 착용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(2)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미착용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(3)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불량 착용으로 </a:t>
            </a:r>
            <a:r>
              <a:rPr lang="ko-KR" altLang="en-US" sz="1600" kern="100" spc="-4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라벨링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Teachable Machine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활용하여 모델 생성</a:t>
            </a:r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Flask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</a:t>
            </a:r>
            <a:r>
              <a:rPr lang="ko-KR" altLang="en-US" sz="16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활용한 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 처리 서버 구현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학생 출결 확인 과정 중 얼굴 인식과</a:t>
            </a:r>
            <a:r>
              <a:rPr lang="en-US" altLang="ko-KR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마스크 착용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여부를 판단하는 서버를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Flask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통해 구현</a:t>
            </a:r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React</a:t>
            </a:r>
            <a:r>
              <a:rPr lang="ko-KR" altLang="en-US" sz="16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화면 구성</a:t>
            </a:r>
            <a:endParaRPr lang="en-US" altLang="ko-KR" sz="1600" b="1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React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활용하여 간단하고 이해하기 쉬운 </a:t>
            </a:r>
            <a:r>
              <a:rPr lang="en-US" altLang="ko-KR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UI/UX </a:t>
            </a:r>
            <a:r>
              <a:rPr lang="ko-KR" altLang="en-US" sz="16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설계</a:t>
            </a:r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en-US" altLang="ko-KR" sz="1600" kern="100" spc="-4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824713" y="1297482"/>
            <a:ext cx="1135874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Flow Chart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583034" y="1058650"/>
            <a:ext cx="11268997" cy="31596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19550" y="123829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13" y="1708169"/>
            <a:ext cx="4670479" cy="4869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0472973" y="652214"/>
            <a:ext cx="1379058" cy="31335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담당 업무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4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1949302" cy="88273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We See Play</a:t>
            </a:r>
          </a:p>
          <a:p>
            <a:r>
              <a:rPr lang="ko-KR" altLang="en-US" sz="20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 화상 게임 서비스 </a:t>
            </a:r>
            <a:endParaRPr lang="en-US" altLang="ko-KR" sz="2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3903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 smtClean="0"/>
              <a:t>  언제 어디서든 즐길 수 있는 </a:t>
            </a:r>
            <a:endParaRPr lang="en-US" altLang="ko-KR" dirty="0" smtClean="0"/>
          </a:p>
          <a:p>
            <a:pPr algn="l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웹 화상 게임 서비스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84675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Project 1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559308"/>
              </p:ext>
            </p:extLst>
          </p:nvPr>
        </p:nvGraphicFramePr>
        <p:xfrm>
          <a:off x="788602" y="2853876"/>
          <a:ext cx="3370159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249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468910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2022.07.05~2022.08.19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Vue3, Spring Boot,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Gitlab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, Jira, Docker, MySQL, Node, AWS,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Noto Sans KR Bold" panose="020B0800000000000000" pitchFamily="34" charset="-127"/>
                        </a:rPr>
                        <a:t>OpenVidu</a:t>
                      </a:r>
                      <a:endParaRPr lang="ko-KR" altLang="en-US" sz="11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6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명 </a:t>
                      </a: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(Front-end 4, Back-end 2)</a:t>
                      </a:r>
                      <a:endParaRPr lang="ko-KR" altLang="en-US" sz="1100" b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+mn-lt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Front-end 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+mn-lt"/>
                          <a:ea typeface="Noto Sans KR Bold" panose="020B0800000000000000" pitchFamily="34" charset="-127"/>
                        </a:rPr>
                        <a:t>중점 개발</a:t>
                      </a:r>
                      <a:endParaRPr lang="en-US" altLang="ko-KR" sz="1100" b="0" i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OpenVidu</a:t>
                      </a:r>
                      <a:r>
                        <a:rPr lang="ko-KR" altLang="en-US" sz="1100" b="0" i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를 활용한 화상 채팅</a:t>
                      </a:r>
                      <a:endParaRPr lang="en-US" altLang="ko-KR" sz="1100" b="0" i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게임 </a:t>
                      </a:r>
                      <a:r>
                        <a:rPr lang="ko-KR" altLang="en-US" sz="1100" b="0" i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로직</a:t>
                      </a:r>
                      <a:r>
                        <a:rPr lang="ko-KR" altLang="en-US" sz="11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구현</a:t>
                      </a:r>
                      <a:endParaRPr lang="en-US" altLang="ko-KR" sz="1100" b="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활동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삼성 청년 소프트웨어 아카데미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https://chwon03.notion.site/9f6413568e1d48848ebf80e86d35eac3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12" y="2130778"/>
            <a:ext cx="6561709" cy="352818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4742612" y="1176386"/>
            <a:ext cx="1684565" cy="7750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5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M/L">
      <a:majorFont>
        <a:latin typeface="Noto Sans KR Medium"/>
        <a:ea typeface="Noto Sans KR Medium"/>
        <a:cs typeface=""/>
      </a:majorFont>
      <a:minorFont>
        <a:latin typeface="Noto Sans KR Light"/>
        <a:ea typeface="Noto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3066c86-c841-4024-bef5-428dadf1773f" Revision="1" Stencil="System.MyShapes" StencilVersion="1.0"/>
</Control>
</file>

<file path=customXml/itemProps1.xml><?xml version="1.0" encoding="utf-8"?>
<ds:datastoreItem xmlns:ds="http://schemas.openxmlformats.org/officeDocument/2006/customXml" ds:itemID="{CFE4FD2F-0931-4AA1-BAD8-A81B7807EE9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946</Words>
  <Application>Microsoft Office PowerPoint</Application>
  <PresentationFormat>와이드스크린</PresentationFormat>
  <Paragraphs>215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Noto Sans KR Bold</vt:lpstr>
      <vt:lpstr>Noto Sans KR Light</vt:lpstr>
      <vt:lpstr>Noto Sans KR Light (본문)</vt:lpstr>
      <vt:lpstr>Noto Sans KR Medium</vt:lpstr>
      <vt:lpstr>Noto Sans KR Regular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SSAFY</cp:lastModifiedBy>
  <cp:revision>136</cp:revision>
  <dcterms:created xsi:type="dcterms:W3CDTF">2021-01-07T01:16:32Z</dcterms:created>
  <dcterms:modified xsi:type="dcterms:W3CDTF">2022-11-29T02:30:00Z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